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4a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65" r:id="rId2"/>
    <p:sldId id="279" r:id="rId3"/>
    <p:sldId id="280" r:id="rId4"/>
    <p:sldId id="266" r:id="rId5"/>
    <p:sldId id="267" r:id="rId6"/>
    <p:sldId id="268" r:id="rId7"/>
    <p:sldId id="257" r:id="rId8"/>
    <p:sldId id="258" r:id="rId9"/>
    <p:sldId id="263" r:id="rId10"/>
    <p:sldId id="285" r:id="rId11"/>
    <p:sldId id="290" r:id="rId12"/>
    <p:sldId id="284" r:id="rId13"/>
    <p:sldId id="287" r:id="rId14"/>
    <p:sldId id="270" r:id="rId15"/>
    <p:sldId id="271" r:id="rId16"/>
    <p:sldId id="291" r:id="rId17"/>
    <p:sldId id="272" r:id="rId18"/>
    <p:sldId id="289" r:id="rId19"/>
    <p:sldId id="276" r:id="rId20"/>
    <p:sldId id="292" r:id="rId21"/>
    <p:sldId id="269" r:id="rId22"/>
    <p:sldId id="259" r:id="rId23"/>
    <p:sldId id="264" r:id="rId24"/>
    <p:sldId id="278" r:id="rId25"/>
    <p:sldId id="262" r:id="rId26"/>
    <p:sldId id="273" r:id="rId27"/>
    <p:sldId id="277" r:id="rId28"/>
    <p:sldId id="274" r:id="rId29"/>
  </p:sldIdLst>
  <p:sldSz cx="9144000" cy="6858000" type="screen4x3"/>
  <p:notesSz cx="6858000" cy="9144000"/>
  <p:custDataLst>
    <p:tags r:id="rId32"/>
  </p:custDataLst>
  <p:defaultTextStyle>
    <a:defPPr>
      <a:defRPr lang="hu-H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84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tags" Target="tags/tag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C:\Users\user\Desktop\&#214;sszes2019\&#214;sszes_2019_a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hu-HU" sz="1800" b="1" i="0" baseline="0" dirty="0">
                <a:solidFill>
                  <a:srgbClr val="FFFF00"/>
                </a:solidFill>
                <a:latin typeface="Arial" panose="020B0604020202020204" pitchFamily="34" charset="0"/>
              </a:rPr>
              <a:t>IIM betegek 1988-2020</a:t>
            </a:r>
          </a:p>
        </c:rich>
      </c:tx>
      <c:layout>
        <c:manualLayout>
          <c:xMode val="edge"/>
          <c:yMode val="edge"/>
          <c:x val="0.351006853310003"/>
          <c:y val="0.0180502336581428"/>
        </c:manualLayout>
      </c:layout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1E3-4699-8E69-C534AD5EB2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1E3-4699-8E69-C534AD5EB2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1E3-4699-8E69-C534AD5EB2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1E3-4699-8E69-C534AD5EB24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1E3-4699-8E69-C534AD5EB24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21E3-4699-8E69-C534AD5EB2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Munka1!$C$4:$C$9</c:f>
              <c:strCache>
                <c:ptCount val="6"/>
                <c:pt idx="0">
                  <c:v>PM</c:v>
                </c:pt>
                <c:pt idx="1">
                  <c:v>DM</c:v>
                </c:pt>
                <c:pt idx="2">
                  <c:v>IBM</c:v>
                </c:pt>
                <c:pt idx="3">
                  <c:v>ADM</c:v>
                </c:pt>
                <c:pt idx="4">
                  <c:v>JDM/JPM</c:v>
                </c:pt>
                <c:pt idx="5">
                  <c:v>Myopathia</c:v>
                </c:pt>
              </c:strCache>
            </c:strRef>
          </c:cat>
          <c:val>
            <c:numRef>
              <c:f>Munka1!$D$4:$D$9</c:f>
              <c:numCache>
                <c:formatCode>General</c:formatCode>
                <c:ptCount val="6"/>
                <c:pt idx="0">
                  <c:v>408.0</c:v>
                </c:pt>
                <c:pt idx="1">
                  <c:v>235.0</c:v>
                </c:pt>
                <c:pt idx="2">
                  <c:v>12.0</c:v>
                </c:pt>
                <c:pt idx="3">
                  <c:v>8.0</c:v>
                </c:pt>
                <c:pt idx="4">
                  <c:v>33.0</c:v>
                </c:pt>
                <c:pt idx="5">
                  <c:v>44.0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21E3-4699-8E69-C534AD5EB2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rgbClr val="FFFF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aramond" panose="02020404030301010803" pitchFamily="18" charset="0"/>
                <a:ea typeface="+mn-ea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11876DC-904E-4823-BF0A-3467E9FE88FF}" type="datetimeFigureOut">
              <a:rPr lang="hu-HU" altLang="en-US"/>
              <a:pPr/>
              <a:t>20. 10. 02.</a:t>
            </a:fld>
            <a:endParaRPr lang="hu-HU" alt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u-HU" noProof="0" smtClean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en-US" smtClean="0"/>
              <a:t>Mintaszöveg szerkesztése</a:t>
            </a:r>
          </a:p>
          <a:p>
            <a:pPr lvl="1"/>
            <a:r>
              <a:rPr lang="hu-HU" altLang="en-US" smtClean="0"/>
              <a:t>Második szint</a:t>
            </a:r>
          </a:p>
          <a:p>
            <a:pPr lvl="2"/>
            <a:r>
              <a:rPr lang="hu-HU" altLang="en-US" smtClean="0"/>
              <a:t>Harmadik szint</a:t>
            </a:r>
          </a:p>
          <a:p>
            <a:pPr lvl="3"/>
            <a:r>
              <a:rPr lang="hu-HU" altLang="en-US" smtClean="0"/>
              <a:t>Negyedik szint</a:t>
            </a:r>
          </a:p>
          <a:p>
            <a:pPr lvl="4"/>
            <a:r>
              <a:rPr lang="hu-HU" altLang="en-US" smtClean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aramond" panose="02020404030301010803" pitchFamily="18" charset="0"/>
                <a:ea typeface="+mn-ea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69539F-2046-45BC-834D-3A14C825E057}" type="slidenum">
              <a:rPr lang="hu-HU" altLang="en-US"/>
              <a:pPr/>
              <a:t>‹#›</a:t>
            </a:fld>
            <a:endParaRPr lang="hu-HU" altLang="en-US"/>
          </a:p>
        </p:txBody>
      </p:sp>
    </p:spTree>
    <p:extLst>
      <p:ext uri="{BB962C8B-B14F-4D97-AF65-F5344CB8AC3E}">
        <p14:creationId xmlns:p14="http://schemas.microsoft.com/office/powerpoint/2010/main" val="31815005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Jegyzetek hely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7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fld id="{9ED5761F-474A-496C-ACC8-7685D8AA12B0}" type="slidenum">
              <a:rPr lang="hu-HU" altLang="en-US" sz="1200"/>
              <a:pPr/>
              <a:t>19</a:t>
            </a:fld>
            <a:endParaRPr lang="hu-HU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hu-HU">
                  <a:ea typeface="+mn-ea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hu-HU">
                  <a:ea typeface="+mn-ea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hu-HU">
                  <a:ea typeface="+mn-ea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hu-HU">
                  <a:ea typeface="+mn-ea"/>
                </a:endParaRPr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hu-HU">
                <a:ea typeface="+mn-ea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542 h 1906"/>
                <a:gd name="T4" fmla="*/ 5794 w 5740"/>
                <a:gd name="T5" fmla="*/ 1542 h 1906"/>
                <a:gd name="T6" fmla="*/ 5794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71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en-US" altLang="hu-HU" noProof="0" smtClean="0"/>
              <a:t>Click to edit Master title style</a:t>
            </a:r>
          </a:p>
        </p:txBody>
      </p:sp>
      <p:sp>
        <p:nvSpPr>
          <p:cNvPr id="40972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hu-HU" noProof="0" smtClean="0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F01C8A0-E3ED-496C-B890-6835FE2F2B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2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98C5F8-9BE4-4CBC-8986-16B055E0E87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172215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45076-B450-4B50-B4CA-46B744D292D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296363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4FD505-E700-426C-961E-275B549709E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168683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4FD4DF-9FD4-4EA5-96C5-B1111B14008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169039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1E3C44-B423-47C0-85AF-B9D62247FD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108036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D9A229-9E38-46A3-BADF-493FE71089B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385600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9A35E-9C92-4F3A-88D9-A1CD1CFC60A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34603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4AF4AC-01E6-4E77-927B-0D4818C177A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335913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AF8321-4D83-4EBE-95CF-1B3AA9AFABC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93248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 smtClean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A4D742-5F17-418C-B8C8-DE02EC99245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u-HU"/>
          </a:p>
        </p:txBody>
      </p:sp>
    </p:spTree>
    <p:extLst>
      <p:ext uri="{BB962C8B-B14F-4D97-AF65-F5344CB8AC3E}">
        <p14:creationId xmlns:p14="http://schemas.microsoft.com/office/powerpoint/2010/main" val="146305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fld id="{EDC2A9BD-962B-4E10-A10F-61532A72DC39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39942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hu-HU">
                  <a:ea typeface="+mn-ea"/>
                </a:endParaRPr>
              </a:p>
            </p:txBody>
          </p:sp>
          <p:sp>
            <p:nvSpPr>
              <p:cNvPr id="39943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hu-HU">
                  <a:ea typeface="+mn-ea"/>
                </a:endParaRPr>
              </a:p>
            </p:txBody>
          </p:sp>
          <p:sp>
            <p:nvSpPr>
              <p:cNvPr id="39944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hu-HU">
                  <a:ea typeface="+mn-ea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6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hu-HU">
                  <a:ea typeface="+mn-ea"/>
                </a:endParaRPr>
              </a:p>
            </p:txBody>
          </p:sp>
        </p:grpSp>
        <p:sp>
          <p:nvSpPr>
            <p:cNvPr id="39947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hu-HU">
                <a:ea typeface="+mn-ea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542 h 1906"/>
                <a:gd name="T4" fmla="*/ 5794 w 5740"/>
                <a:gd name="T5" fmla="*/ 1542 h 1906"/>
                <a:gd name="T6" fmla="*/ 5794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9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u-HU" smtClean="0"/>
              <a:t>Click to edit Master title style</a:t>
            </a:r>
          </a:p>
        </p:txBody>
      </p:sp>
      <p:sp>
        <p:nvSpPr>
          <p:cNvPr id="39950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hu-HU"/>
          </a:p>
        </p:txBody>
      </p:sp>
      <p:sp>
        <p:nvSpPr>
          <p:cNvPr id="3995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u-HU" smtClean="0"/>
              <a:t>Click to edit Master text styles</a:t>
            </a:r>
          </a:p>
          <a:p>
            <a:pPr lvl="1"/>
            <a:r>
              <a:rPr lang="en-US" altLang="hu-HU" smtClean="0"/>
              <a:t>Second level</a:t>
            </a:r>
          </a:p>
          <a:p>
            <a:pPr lvl="2"/>
            <a:r>
              <a:rPr lang="en-US" altLang="hu-HU" smtClean="0"/>
              <a:t>Third level</a:t>
            </a:r>
          </a:p>
          <a:p>
            <a:pPr lvl="3"/>
            <a:r>
              <a:rPr lang="en-US" altLang="hu-HU" smtClean="0"/>
              <a:t>Fourth level</a:t>
            </a:r>
          </a:p>
          <a:p>
            <a:pPr lvl="4"/>
            <a:r>
              <a:rPr lang="en-US" altLang="hu-HU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0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  <a:ea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5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5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2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2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hyperlink" Target="https://dir-apps.niehs.nih.gov/imacs/" TargetMode="External"/><Relationship Id="rId6" Type="http://schemas.openxmlformats.org/officeDocument/2006/relationships/image" Target="../media/image2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2.m4a"/><Relationship Id="rId2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3.m4a"/><Relationship Id="rId2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4.m4a"/><Relationship Id="rId2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5.m4a"/><Relationship Id="rId2" Type="http://schemas.openxmlformats.org/officeDocument/2006/relationships/audio" Target="../media/media25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5" Type="http://schemas.openxmlformats.org/officeDocument/2006/relationships/image" Target="../media/image2.png"/><Relationship Id="rId1" Type="http://schemas.microsoft.com/office/2007/relationships/media" Target="../media/media26.m4a"/><Relationship Id="rId2" Type="http://schemas.openxmlformats.org/officeDocument/2006/relationships/audio" Target="../media/media26.m4a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1" Type="http://schemas.microsoft.com/office/2007/relationships/media" Target="../media/media27.m4a"/><Relationship Id="rId2" Type="http://schemas.openxmlformats.org/officeDocument/2006/relationships/audio" Target="../media/media27.m4a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jpeg"/><Relationship Id="rId5" Type="http://schemas.openxmlformats.org/officeDocument/2006/relationships/image" Target="../media/image2.png"/><Relationship Id="rId1" Type="http://schemas.microsoft.com/office/2007/relationships/media" Target="../media/media28.m4a"/><Relationship Id="rId2" Type="http://schemas.openxmlformats.org/officeDocument/2006/relationships/audio" Target="../media/media28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hart" Target="../charts/chart1.xml"/><Relationship Id="rId5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dir-apps.niehs.nih.gov/imacs/" TargetMode="External"/><Relationship Id="rId5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ctrTitle" sz="quarter"/>
          </p:nvPr>
        </p:nvSpPr>
        <p:spPr>
          <a:xfrm>
            <a:off x="685800" y="2371725"/>
            <a:ext cx="7772400" cy="1920875"/>
          </a:xfrm>
        </p:spPr>
        <p:txBody>
          <a:bodyPr/>
          <a:lstStyle/>
          <a:p>
            <a:pPr eaLnBrk="1" hangingPunct="1"/>
            <a:r>
              <a:rPr lang="hu-HU" altLang="en-US" smtClean="0"/>
              <a:t>32 év a myositis megismeréséért</a:t>
            </a:r>
          </a:p>
        </p:txBody>
      </p:sp>
      <p:sp>
        <p:nvSpPr>
          <p:cNvPr id="5" name="Alcím 4"/>
          <p:cNvSpPr>
            <a:spLocks noGrp="1"/>
          </p:cNvSpPr>
          <p:nvPr>
            <p:ph type="subTitle" sz="quarter" idx="1"/>
          </p:nvPr>
        </p:nvSpPr>
        <p:spPr>
          <a:xfrm>
            <a:off x="1371600" y="4700588"/>
            <a:ext cx="6400800" cy="1752600"/>
          </a:xfrm>
        </p:spPr>
        <p:txBody>
          <a:bodyPr/>
          <a:lstStyle/>
          <a:p>
            <a:pPr eaLnBrk="1" hangingPunct="1"/>
            <a:r>
              <a:rPr lang="hu-HU" altLang="en-US" sz="2000" smtClean="0"/>
              <a:t>Prof. Dr. Dankó Katalin</a:t>
            </a:r>
          </a:p>
          <a:p>
            <a:pPr eaLnBrk="1" hangingPunct="1"/>
            <a:r>
              <a:rPr lang="hu-HU" altLang="en-US" sz="2000" smtClean="0"/>
              <a:t>DE ÁOK Klinikai Immunológia Tanszék</a:t>
            </a:r>
          </a:p>
        </p:txBody>
      </p:sp>
      <p:pic>
        <p:nvPicPr>
          <p:cNvPr id="14339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2084387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7"/>
    </mc:Choice>
    <mc:Fallback xmlns="">
      <p:transition spd="slow" advTm="675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n"/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493838" y="857250"/>
            <a:ext cx="6507162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/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hu-HU" alt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Myositis</a:t>
            </a:r>
            <a:r>
              <a:rPr lang="en-US" alt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-specifi</a:t>
            </a:r>
            <a:r>
              <a:rPr lang="hu-HU" alt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kus</a:t>
            </a:r>
            <a:r>
              <a:rPr lang="en-US" alt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hu-HU" alt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r>
              <a:rPr lang="en-US" alt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utoanti</a:t>
            </a:r>
            <a:r>
              <a:rPr lang="hu-HU" alt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testek</a:t>
            </a:r>
          </a:p>
        </p:txBody>
      </p:sp>
      <p:pic>
        <p:nvPicPr>
          <p:cNvPr id="23556" name="Picture 3" descr="page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025650"/>
            <a:ext cx="6615112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38650" y="1970088"/>
            <a:ext cx="1009650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hu-HU" altLang="en-US" sz="1200" b="1">
                <a:solidFill>
                  <a:srgbClr val="000099"/>
                </a:solidFill>
              </a:rPr>
              <a:t>Súlyos NAM</a:t>
            </a:r>
          </a:p>
        </p:txBody>
      </p:sp>
      <p:sp>
        <p:nvSpPr>
          <p:cNvPr id="10" name="Oval 5" descr="Sűrű pepita"/>
          <p:cNvSpPr>
            <a:spLocks noChangeArrowheads="1"/>
          </p:cNvSpPr>
          <p:nvPr/>
        </p:nvSpPr>
        <p:spPr bwMode="auto">
          <a:xfrm>
            <a:off x="3706813" y="1701800"/>
            <a:ext cx="649287" cy="593725"/>
          </a:xfrm>
          <a:prstGeom prst="ellipse">
            <a:avLst/>
          </a:prstGeom>
          <a:pattFill prst="smCheck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Garamond" charset="0"/>
              <a:ea typeface="ＭＳ Ｐゴシック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706813" y="1808163"/>
            <a:ext cx="647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hu-HU" sz="900" b="1" smtClean="0">
                <a:solidFill>
                  <a:schemeClr val="tx2"/>
                </a:solidFill>
                <a:latin typeface="Arial Unicode MS" charset="0"/>
              </a:rPr>
              <a:t>Anti p200/100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475288" y="2979738"/>
            <a:ext cx="9017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hu-HU" altLang="en-US" sz="1200" b="1">
                <a:solidFill>
                  <a:srgbClr val="000099"/>
                </a:solidFill>
              </a:rPr>
              <a:t>Súlyos DM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7145338" y="3698875"/>
            <a:ext cx="530225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hu-HU" sz="1200" b="1" smtClean="0">
                <a:solidFill>
                  <a:srgbClr val="000099"/>
                </a:solidFill>
              </a:rPr>
              <a:t>CAM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632325" y="3195638"/>
            <a:ext cx="5318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hu-HU" sz="1200" b="1" smtClean="0">
                <a:solidFill>
                  <a:srgbClr val="000099"/>
                </a:solidFill>
              </a:rPr>
              <a:t>CAM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4006850" y="2781300"/>
            <a:ext cx="7366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hu-HU" sz="1200" b="1" smtClean="0">
                <a:solidFill>
                  <a:srgbClr val="000099"/>
                </a:solidFill>
              </a:rPr>
              <a:t>Myositis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168775" y="3644900"/>
            <a:ext cx="4635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hu-HU" sz="1200" b="1" smtClean="0">
                <a:solidFill>
                  <a:srgbClr val="000099"/>
                </a:solidFill>
              </a:rPr>
              <a:t>ILD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46"/>
    </mc:Choice>
    <mc:Fallback xmlns="">
      <p:transition spd="slow" advTm="5204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n"/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24579" name="Rectangle 2"/>
          <p:cNvSpPr txBox="1">
            <a:spLocks noChangeArrowheads="1"/>
          </p:cNvSpPr>
          <p:nvPr/>
        </p:nvSpPr>
        <p:spPr bwMode="auto">
          <a:xfrm>
            <a:off x="1493838" y="944563"/>
            <a:ext cx="6507162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 anchor="ctr"/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hu-HU" altLang="en-US" sz="4400" b="1">
                <a:solidFill>
                  <a:schemeClr val="tx2"/>
                </a:solidFill>
              </a:rPr>
              <a:t>Anti-szintetáz szindróma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 bwMode="auto">
          <a:xfrm>
            <a:off x="873125" y="2349500"/>
            <a:ext cx="3724275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5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Myositis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Szimmetrikus non-erozív arthritis, arthralgia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Raynaud jelenség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ILD: dyspnoe, improduktív 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 3" panose="05040102010807070707" pitchFamily="18" charset="2"/>
              <a:buNone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	köhögés, hypoxia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Láz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Mechanikus kéz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Dohányzás – HLA-DRB*03 allél hordozása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	fokozott rizikót jelent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lang="hu-HU" altLang="en-US" sz="1500" b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Anti-Jo-1</a:t>
            </a:r>
          </a:p>
          <a:p>
            <a:pPr lvl="1">
              <a:lnSpc>
                <a:spcPct val="7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Tavasszal</a:t>
            </a:r>
          </a:p>
          <a:p>
            <a:pPr lvl="1">
              <a:lnSpc>
                <a:spcPct val="7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Akut, súlyos forma</a:t>
            </a:r>
          </a:p>
          <a:p>
            <a:pPr lvl="1">
              <a:lnSpc>
                <a:spcPct val="7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500" b="1">
                <a:effectLst>
                  <a:outerShdw blurRad="38100" dist="38100" dir="2700000" algn="tl">
                    <a:srgbClr val="000000"/>
                  </a:outerShdw>
                </a:effectLst>
              </a:rPr>
              <a:t>Gyakori relapsusok</a:t>
            </a:r>
          </a:p>
        </p:txBody>
      </p:sp>
      <p:pic>
        <p:nvPicPr>
          <p:cNvPr id="24581" name="Picture 4" descr="CT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b="10117"/>
          <a:stretch>
            <a:fillRect/>
          </a:stretch>
        </p:blipFill>
        <p:spPr bwMode="auto">
          <a:xfrm>
            <a:off x="4748213" y="2271713"/>
            <a:ext cx="3429000" cy="28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143375" y="5384800"/>
            <a:ext cx="38576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hu-HU" altLang="en-US" sz="1800" b="1"/>
              <a:t>Interstitialis</a:t>
            </a:r>
            <a:r>
              <a:rPr lang="hu-HU" altLang="en-US" sz="1800" b="1">
                <a:solidFill>
                  <a:srgbClr val="996633"/>
                </a:solidFill>
              </a:rPr>
              <a:t> </a:t>
            </a:r>
            <a:r>
              <a:rPr lang="hu-HU" altLang="en-US" sz="1800" b="1"/>
              <a:t>tüdőbetegség, fibrosissal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9"/>
    </mc:Choice>
    <mc:Fallback xmlns="">
      <p:transition spd="slow" advTm="243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n"/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4" name="Alcím 2"/>
          <p:cNvSpPr txBox="1">
            <a:spLocks/>
          </p:cNvSpPr>
          <p:nvPr/>
        </p:nvSpPr>
        <p:spPr bwMode="auto">
          <a:xfrm>
            <a:off x="0" y="5665788"/>
            <a:ext cx="9144000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lang="hu-HU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Az azóta eltelt években a Debreceni Egyetemen bevezetésre került </a:t>
            </a:r>
            <a:r>
              <a:rPr lang="hu-HU" altLang="en-US" sz="1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membránalapú immunoblot módszer segítségével</a:t>
            </a:r>
            <a:r>
              <a:rPr lang="hu-HU" altLang="en-US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 10 anti-MDA-5 pozitív beteget is sikerült azonosítanunk.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095375"/>
            <a:ext cx="5616575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églalap 4"/>
          <p:cNvSpPr>
            <a:spLocks noChangeArrowheads="1"/>
          </p:cNvSpPr>
          <p:nvPr/>
        </p:nvSpPr>
        <p:spPr bwMode="auto">
          <a:xfrm>
            <a:off x="0" y="30163"/>
            <a:ext cx="91440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hu-HU" altLang="en-US" sz="1800"/>
              <a:t>2014-ben az angliai Bath Institute for Rheumatic Diseases és munkacsoportunk közös projektjében 330 betegünk antitestprofilját vizsgáltuk, </a:t>
            </a:r>
          </a:p>
          <a:p>
            <a:pPr algn="ctr"/>
            <a:r>
              <a:rPr lang="hu-HU" altLang="en-US" sz="1800" b="1">
                <a:solidFill>
                  <a:srgbClr val="FF0000"/>
                </a:solidFill>
              </a:rPr>
              <a:t>radioaktív izotóppal jelzett fehérje immunprecipitációval</a:t>
            </a:r>
            <a:r>
              <a:rPr lang="hu-HU" altLang="en-US" sz="1800"/>
              <a:t>. 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34"/>
    </mc:Choice>
    <mc:Fallback xmlns="">
      <p:transition spd="slow" advTm="8043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z="3600" smtClean="0"/>
              <a:t>Nemzetközi együttmüködés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229600" cy="3024188"/>
          </a:xfrm>
        </p:spPr>
        <p:txBody>
          <a:bodyPr/>
          <a:lstStyle/>
          <a:p>
            <a:pPr eaLnBrk="1" hangingPunct="1"/>
            <a:r>
              <a:rPr lang="hu-HU" altLang="en-US" smtClean="0"/>
              <a:t>Elektronikus adatbázis (Niels Steen Krogh) Dánia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hu-HU" altLang="en-US" smtClean="0"/>
              <a:t>   euromyositis.eu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hu-HU" altLang="en-US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9"/>
    </mc:Choice>
    <mc:Fallback xmlns="">
      <p:transition spd="slow" advTm="1941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7"/>
          <a:stretch>
            <a:fillRect/>
          </a:stretch>
        </p:blipFill>
        <p:spPr bwMode="auto">
          <a:xfrm>
            <a:off x="468313" y="1771650"/>
            <a:ext cx="818356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llipszis 3"/>
          <p:cNvSpPr/>
          <p:nvPr/>
        </p:nvSpPr>
        <p:spPr>
          <a:xfrm>
            <a:off x="900113" y="1917700"/>
            <a:ext cx="1998662" cy="32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 sz="1349"/>
          </a:p>
        </p:txBody>
      </p:sp>
      <p:sp>
        <p:nvSpPr>
          <p:cNvPr id="5" name="Cím 1">
            <a:extLst/>
          </p:cNvPr>
          <p:cNvSpPr txBox="1">
            <a:spLocks/>
          </p:cNvSpPr>
          <p:nvPr/>
        </p:nvSpPr>
        <p:spPr>
          <a:xfrm>
            <a:off x="457200" y="1063625"/>
            <a:ext cx="8229600" cy="85725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hu-HU" sz="3300" b="1" dirty="0" err="1"/>
              <a:t>Euromyositis</a:t>
            </a:r>
            <a:r>
              <a:rPr lang="hu-HU" sz="3300" b="1" dirty="0"/>
              <a:t> regiszter: 3023 beteg adatai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3"/>
    </mc:Choice>
    <mc:Fallback xmlns="">
      <p:transition spd="slow" advTm="1981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t="2007" r="2348"/>
          <a:stretch>
            <a:fillRect/>
          </a:stretch>
        </p:blipFill>
        <p:spPr bwMode="auto">
          <a:xfrm>
            <a:off x="5476875" y="1895475"/>
            <a:ext cx="3605213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Tartalom hely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9"/>
          <a:stretch>
            <a:fillRect/>
          </a:stretch>
        </p:blipFill>
        <p:spPr bwMode="auto">
          <a:xfrm>
            <a:off x="388938" y="2471738"/>
            <a:ext cx="4454525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gyenes összekötő 7"/>
          <p:cNvCxnSpPr/>
          <p:nvPr/>
        </p:nvCxnSpPr>
        <p:spPr>
          <a:xfrm>
            <a:off x="1639888" y="3795713"/>
            <a:ext cx="976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ím 1">
            <a:extLst/>
          </p:cNvPr>
          <p:cNvSpPr txBox="1">
            <a:spLocks/>
          </p:cNvSpPr>
          <p:nvPr/>
        </p:nvSpPr>
        <p:spPr>
          <a:xfrm>
            <a:off x="457200" y="1063625"/>
            <a:ext cx="8229600" cy="85725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hu-HU" sz="3300" b="1" dirty="0" err="1"/>
              <a:t>Euromyositis</a:t>
            </a:r>
            <a:r>
              <a:rPr lang="hu-HU" sz="3300" b="1" dirty="0"/>
              <a:t> regiszter: 3023 beteg adatai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5"/>
    </mc:Choice>
    <mc:Fallback xmlns="">
      <p:transition spd="slow" advTm="978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476672"/>
            <a:ext cx="77118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altLang="en-US" sz="5400" dirty="0" smtClean="0"/>
              <a:t>Nemzetközi együttműködés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467544" y="2564904"/>
            <a:ext cx="8136904" cy="2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hu-HU" altLang="en-US" sz="4400" b="1" dirty="0" smtClean="0">
                <a:solidFill>
                  <a:srgbClr val="FFFF66"/>
                </a:solidFill>
              </a:rPr>
              <a:t>Myositis Classification Criteria Project</a:t>
            </a:r>
            <a:r>
              <a:rPr lang="hu-HU" altLang="en-US" sz="4400" dirty="0" smtClean="0"/>
              <a:t> munkájában vettem részt vezető Ingrid Lundberg Stockholm Svédország 2005-2017</a:t>
            </a:r>
            <a:endParaRPr lang="en-US" altLang="en-US" sz="4400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7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43"/>
    </mc:Choice>
    <mc:Fallback xmlns="">
      <p:transition spd="slow" advTm="2244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8" y="186985"/>
            <a:ext cx="8504564" cy="234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Kép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10" y="2636912"/>
            <a:ext cx="6224588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Egyenes összekötő 13"/>
          <p:cNvCxnSpPr/>
          <p:nvPr/>
        </p:nvCxnSpPr>
        <p:spPr>
          <a:xfrm>
            <a:off x="4502150" y="3759200"/>
            <a:ext cx="10810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6" name="Tartalom hely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43437"/>
            <a:ext cx="559117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2"/>
    </mc:Choice>
    <mc:Fallback xmlns="">
      <p:transition spd="slow" advTm="1931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Tartalom hely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6455"/>
            <a:ext cx="8871218" cy="454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Cím 1"/>
          <p:cNvSpPr txBox="1">
            <a:spLocks/>
          </p:cNvSpPr>
          <p:nvPr/>
        </p:nvSpPr>
        <p:spPr bwMode="auto">
          <a:xfrm>
            <a:off x="0" y="332656"/>
            <a:ext cx="889248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hu-HU" altLang="en-US" sz="3200" b="1" dirty="0">
                <a:solidFill>
                  <a:schemeClr val="tx2"/>
                </a:solidFill>
              </a:rPr>
              <a:t>Új klasszifikációs kritériumok – „klasszifikációs fa</a:t>
            </a:r>
            <a:r>
              <a:rPr lang="ja-JP" altLang="hu-HU" sz="3200" b="1" dirty="0">
                <a:solidFill>
                  <a:schemeClr val="tx2"/>
                </a:solidFill>
              </a:rPr>
              <a:t>”</a:t>
            </a:r>
            <a:r>
              <a:rPr lang="hu-HU" altLang="ja-JP" sz="3200" b="1" dirty="0">
                <a:solidFill>
                  <a:schemeClr val="tx2"/>
                </a:solidFill>
              </a:rPr>
              <a:t> </a:t>
            </a:r>
            <a:endParaRPr lang="hu-HU" altLang="en-US" sz="3200" b="1" dirty="0">
              <a:solidFill>
                <a:schemeClr val="tx2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15"/>
    </mc:Choice>
    <mc:Fallback xmlns="">
      <p:transition spd="slow" advTm="2351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mtClean="0">
                <a:latin typeface="Book Antiqua" panose="02040602050305030304" pitchFamily="18" charset="0"/>
              </a:rPr>
              <a:t>Jelenleg is futó nemzetközi és hazai projektek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68313" y="1700213"/>
            <a:ext cx="3816350" cy="4525962"/>
          </a:xfrm>
        </p:spPr>
        <p:txBody>
          <a:bodyPr>
            <a:noAutofit/>
          </a:bodyPr>
          <a:lstStyle/>
          <a:p>
            <a:pPr eaLnBrk="1" hangingPunct="1">
              <a:buFont typeface="Book Antiqua" panose="02040602050305030304" pitchFamily="18" charset="0"/>
              <a:buChar char="•"/>
            </a:pPr>
            <a:r>
              <a:rPr lang="hu-HU" altLang="en-US" sz="1600" b="1" smtClean="0">
                <a:latin typeface="Book Antiqua" panose="02040602050305030304" pitchFamily="18" charset="0"/>
              </a:rPr>
              <a:t>International Myositis Assessment and Clinical  Studies Group (IMACS)</a:t>
            </a:r>
            <a:endParaRPr lang="hu-HU" altLang="en-US" sz="1600" b="1" smtClean="0">
              <a:latin typeface="Book Antiqua" panose="02040602050305030304" pitchFamily="18" charset="0"/>
              <a:hlinkClick r:id="rId5"/>
            </a:endParaRPr>
          </a:p>
          <a:p>
            <a:pPr eaLnBrk="1" hangingPunct="1">
              <a:buFont typeface="Book Antiqua" panose="02040602050305030304" pitchFamily="18" charset="0"/>
              <a:buChar char="•"/>
            </a:pPr>
            <a:r>
              <a:rPr lang="hu-HU" altLang="en-US" sz="1600" b="1" smtClean="0">
                <a:latin typeface="Book Antiqua" panose="02040602050305030304" pitchFamily="18" charset="0"/>
              </a:rPr>
              <a:t>Natural History Myositis Studies</a:t>
            </a:r>
          </a:p>
          <a:p>
            <a:pPr eaLnBrk="1" hangingPunct="1">
              <a:buFont typeface="Book Antiqua" panose="02040602050305030304" pitchFamily="18" charset="0"/>
              <a:buChar char="•"/>
            </a:pPr>
            <a:r>
              <a:rPr lang="hu-HU" altLang="en-US" sz="1600" b="1" smtClean="0">
                <a:latin typeface="Book Antiqua" panose="02040602050305030304" pitchFamily="18" charset="0"/>
              </a:rPr>
              <a:t>Myositis Classification Criteria Project</a:t>
            </a:r>
          </a:p>
          <a:p>
            <a:pPr eaLnBrk="1" hangingPunct="1">
              <a:buFont typeface="Book Antiqua" panose="02040602050305030304" pitchFamily="18" charset="0"/>
              <a:buChar char="•"/>
            </a:pPr>
            <a:r>
              <a:rPr lang="hu-HU" altLang="en-US" sz="1600" b="1" smtClean="0">
                <a:latin typeface="Book Antiqua" panose="02040602050305030304" pitchFamily="18" charset="0"/>
              </a:rPr>
              <a:t>Europai Felnőtt  Myositis Immunogenetikai Collaboration (AOMIC) - University of Manchester</a:t>
            </a:r>
          </a:p>
          <a:p>
            <a:pPr eaLnBrk="1" hangingPunct="1">
              <a:buFont typeface="Book Antiqua" panose="02040602050305030304" pitchFamily="18" charset="0"/>
              <a:buChar char="•"/>
            </a:pPr>
            <a:r>
              <a:rPr lang="hu-HU" altLang="en-US" sz="1600" b="1" smtClean="0">
                <a:latin typeface="Book Antiqua" panose="02040602050305030304" pitchFamily="18" charset="0"/>
              </a:rPr>
              <a:t>Myositis Genetics Consortium (MYOGEN) – USA</a:t>
            </a:r>
          </a:p>
          <a:p>
            <a:pPr eaLnBrk="1" hangingPunct="1">
              <a:buFont typeface="Book Antiqua" panose="02040602050305030304" pitchFamily="18" charset="0"/>
              <a:buChar char="•"/>
            </a:pPr>
            <a:r>
              <a:rPr lang="hu-HU" altLang="en-US" sz="1600" b="1" smtClean="0">
                <a:latin typeface="Book Antiqua" panose="02040602050305030304" pitchFamily="18" charset="0"/>
              </a:rPr>
              <a:t>Euromyositis – nemzetközi myositis regiszter</a:t>
            </a:r>
          </a:p>
          <a:p>
            <a:pPr eaLnBrk="1" hangingPunct="1">
              <a:buFont typeface="Book Antiqua" panose="02040602050305030304" pitchFamily="18" charset="0"/>
              <a:buChar char="•"/>
            </a:pPr>
            <a:r>
              <a:rPr lang="hu-HU" altLang="en-US" sz="1600" b="1" smtClean="0">
                <a:latin typeface="Book Antiqua" panose="02040602050305030304" pitchFamily="18" charset="0"/>
              </a:rPr>
              <a:t>Myositis specifikus autoantitestek vizsgálata – Kennedy Institute London, University of Bath</a:t>
            </a:r>
          </a:p>
          <a:p>
            <a:pPr eaLnBrk="1" hangingPunct="1">
              <a:buFont typeface="Book Antiqua" panose="02040602050305030304" pitchFamily="18" charset="0"/>
              <a:buChar char="•"/>
            </a:pPr>
            <a:r>
              <a:rPr lang="hu-HU" altLang="en-US" sz="1600" b="1" smtClean="0">
                <a:latin typeface="Book Antiqua" panose="02040602050305030304" pitchFamily="18" charset="0"/>
              </a:rPr>
              <a:t>Terhesség kimenetelének vizsgálata IIM-ban</a:t>
            </a: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4643438" y="1628775"/>
            <a:ext cx="3395662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hu-HU" sz="2000" b="1" dirty="0">
              <a:latin typeface="+mn-lt"/>
              <a:ea typeface="+mn-ea"/>
              <a:hlinkClick r:id="rId5"/>
            </a:endParaRPr>
          </a:p>
        </p:txBody>
      </p:sp>
      <p:sp>
        <p:nvSpPr>
          <p:cNvPr id="30724" name="Téglalap 4"/>
          <p:cNvSpPr>
            <a:spLocks noChangeArrowheads="1"/>
          </p:cNvSpPr>
          <p:nvPr/>
        </p:nvSpPr>
        <p:spPr bwMode="auto">
          <a:xfrm>
            <a:off x="4859338" y="1557338"/>
            <a:ext cx="3997325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buFont typeface="Book Antiqua" panose="02040602050305030304" pitchFamily="18" charset="0"/>
              <a:buChar char="•"/>
            </a:pPr>
            <a:r>
              <a:rPr lang="hu-HU" altLang="en-US" sz="1600" b="1">
                <a:latin typeface="Book Antiqua" panose="02040602050305030304" pitchFamily="18" charset="0"/>
              </a:rPr>
              <a:t> Klinikoszerológiai alcsoportok sajátságainak vizsgálata IIM-ban</a:t>
            </a:r>
          </a:p>
          <a:p>
            <a:pPr>
              <a:lnSpc>
                <a:spcPct val="150000"/>
              </a:lnSpc>
              <a:buFont typeface="Book Antiqua" panose="02040602050305030304" pitchFamily="18" charset="0"/>
              <a:buChar char="•"/>
            </a:pPr>
            <a:r>
              <a:rPr lang="hu-HU" altLang="en-US" sz="1600" b="1">
                <a:latin typeface="Book Antiqua" panose="02040602050305030304" pitchFamily="18" charset="0"/>
              </a:rPr>
              <a:t>Betegségaktivitás és terápiakövetés IIM-ban</a:t>
            </a:r>
          </a:p>
          <a:p>
            <a:pPr>
              <a:lnSpc>
                <a:spcPct val="150000"/>
              </a:lnSpc>
              <a:buFont typeface="Book Antiqua" panose="02040602050305030304" pitchFamily="18" charset="0"/>
              <a:buChar char="•"/>
            </a:pPr>
            <a:r>
              <a:rPr lang="hu-HU" altLang="en-US" sz="1600" b="1">
                <a:latin typeface="Book Antiqua" panose="02040602050305030304" pitchFamily="18" charset="0"/>
              </a:rPr>
              <a:t>D-vitamin-receptor génpolymorphizmus vizsgálatok IIM-ban</a:t>
            </a:r>
          </a:p>
          <a:p>
            <a:pPr>
              <a:lnSpc>
                <a:spcPct val="150000"/>
              </a:lnSpc>
              <a:buFont typeface="Book Antiqua" panose="02040602050305030304" pitchFamily="18" charset="0"/>
              <a:buChar char="•"/>
            </a:pPr>
            <a:r>
              <a:rPr lang="hu-HU" altLang="en-US" sz="1600" b="1">
                <a:latin typeface="Book Antiqua" panose="02040602050305030304" pitchFamily="18" charset="0"/>
              </a:rPr>
              <a:t>IIM-ák epidemiológiai sajátságainak vizsgálata</a:t>
            </a:r>
          </a:p>
          <a:p>
            <a:pPr>
              <a:lnSpc>
                <a:spcPct val="150000"/>
              </a:lnSpc>
              <a:buFont typeface="Book Antiqua" panose="02040602050305030304" pitchFamily="18" charset="0"/>
              <a:buChar char="•"/>
            </a:pPr>
            <a:r>
              <a:rPr lang="hu-HU" altLang="en-US" sz="1600" b="1">
                <a:latin typeface="Book Antiqua" panose="02040602050305030304" pitchFamily="18" charset="0"/>
              </a:rPr>
              <a:t>Környezeti rizikófaktorok IIM-ban</a:t>
            </a:r>
          </a:p>
          <a:p>
            <a:pPr>
              <a:lnSpc>
                <a:spcPct val="150000"/>
              </a:lnSpc>
              <a:buFont typeface="Book Antiqua" panose="02040602050305030304" pitchFamily="18" charset="0"/>
              <a:buChar char="•"/>
            </a:pPr>
            <a:r>
              <a:rPr lang="hu-HU" altLang="en-US" sz="1600" b="1">
                <a:latin typeface="Book Antiqua" panose="02040602050305030304" pitchFamily="18" charset="0"/>
              </a:rPr>
              <a:t> Osteoporosis és törésrizikó IIM-ban</a:t>
            </a:r>
          </a:p>
          <a:p>
            <a:pPr>
              <a:lnSpc>
                <a:spcPct val="150000"/>
              </a:lnSpc>
              <a:buFont typeface="Book Antiqua" panose="02040602050305030304" pitchFamily="18" charset="0"/>
              <a:buChar char="•"/>
            </a:pPr>
            <a:r>
              <a:rPr lang="hu-HU" altLang="en-US" sz="1600" b="1">
                <a:latin typeface="Book Antiqua" panose="02040602050305030304" pitchFamily="18" charset="0"/>
              </a:rPr>
              <a:t>Cardiovascularis érintettség és rizikófaktorok IIM-ban</a:t>
            </a:r>
          </a:p>
          <a:p>
            <a:pPr>
              <a:lnSpc>
                <a:spcPct val="150000"/>
              </a:lnSpc>
              <a:buFont typeface="Book Antiqua" panose="02040602050305030304" pitchFamily="18" charset="0"/>
              <a:buChar char="•"/>
            </a:pPr>
            <a:r>
              <a:rPr lang="hu-HU" altLang="en-US" sz="1600" b="1">
                <a:latin typeface="Book Antiqua" panose="02040602050305030304" pitchFamily="18" charset="0"/>
              </a:rPr>
              <a:t>Prognózis és túlélés IIM-ban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2"/>
    </mc:Choice>
    <mc:Fallback xmlns="">
      <p:transition spd="slow" advTm="926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633788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hu-HU" altLang="en-US" sz="5400" dirty="0" smtClean="0"/>
              <a:t>Köszönetemet szeretném kifejezni az MRE vezetősége és tagjai felé a megtisztelő elismerésért!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4"/>
    </mc:Choice>
    <mc:Fallback xmlns="">
      <p:transition spd="slow" advTm="950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Előzmények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47248" cy="1324744"/>
          </a:xfrm>
        </p:spPr>
        <p:txBody>
          <a:bodyPr/>
          <a:lstStyle/>
          <a:p>
            <a:r>
              <a:rPr lang="hu-HU" dirty="0" smtClean="0">
                <a:solidFill>
                  <a:schemeClr val="tx1"/>
                </a:solidFill>
              </a:rPr>
              <a:t>2010-2014 között 9 magyar, 8 cseh, 5 svéd, 1 lengyel származású beteg</a:t>
            </a:r>
          </a:p>
          <a:p>
            <a:endParaRPr lang="en-US" dirty="0"/>
          </a:p>
        </p:txBody>
      </p:sp>
      <p:pic>
        <p:nvPicPr>
          <p:cNvPr id="4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763917"/>
            <a:ext cx="6376001" cy="3381346"/>
          </a:xfrm>
          <a:prstGeom prst="rect">
            <a:avLst/>
          </a:prstGeom>
        </p:spPr>
      </p:pic>
      <p:pic>
        <p:nvPicPr>
          <p:cNvPr id="5" name="Tartalom hely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660232" y="2769279"/>
            <a:ext cx="2279312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4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9"/>
    </mc:Choice>
    <mc:Fallback xmlns="">
      <p:transition spd="slow" advTm="9002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dirty="0" smtClean="0"/>
              <a:t>Legutóbbi eredmény</a:t>
            </a:r>
          </a:p>
        </p:txBody>
      </p:sp>
      <p:pic>
        <p:nvPicPr>
          <p:cNvPr id="32770" name="Tartalom helye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447" y="1939924"/>
            <a:ext cx="4058753" cy="4297387"/>
          </a:xfrm>
        </p:spPr>
      </p:pic>
      <p:sp>
        <p:nvSpPr>
          <p:cNvPr id="32771" name="TextBox 2"/>
          <p:cNvSpPr txBox="1">
            <a:spLocks noChangeArrowheads="1"/>
          </p:cNvSpPr>
          <p:nvPr/>
        </p:nvSpPr>
        <p:spPr bwMode="auto">
          <a:xfrm>
            <a:off x="1187624" y="5522212"/>
            <a:ext cx="20159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b="1" dirty="0" smtClean="0">
                <a:solidFill>
                  <a:schemeClr val="bg1"/>
                </a:solidFill>
              </a:rPr>
              <a:t>2020</a:t>
            </a:r>
            <a:r>
              <a:rPr lang="hu-HU" altLang="en-US" sz="2800" b="1" dirty="0" smtClean="0">
                <a:solidFill>
                  <a:schemeClr val="bg1"/>
                </a:solidFill>
              </a:rPr>
              <a:t>.</a:t>
            </a:r>
            <a:r>
              <a:rPr lang="en-US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</a:rPr>
              <a:t>január</a:t>
            </a:r>
            <a:endParaRPr lang="en-US" altLang="en-US" sz="2800" b="1" dirty="0">
              <a:solidFill>
                <a:schemeClr val="bg1"/>
              </a:solidFill>
            </a:endParaRPr>
          </a:p>
        </p:txBody>
      </p:sp>
      <p:sp>
        <p:nvSpPr>
          <p:cNvPr id="32772" name="TextBox 3"/>
          <p:cNvSpPr txBox="1">
            <a:spLocks noChangeArrowheads="1"/>
          </p:cNvSpPr>
          <p:nvPr/>
        </p:nvSpPr>
        <p:spPr bwMode="auto">
          <a:xfrm>
            <a:off x="4499992" y="2132856"/>
            <a:ext cx="410527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000" dirty="0"/>
              <a:t>Chapter 27</a:t>
            </a:r>
          </a:p>
          <a:p>
            <a:r>
              <a:rPr lang="en-US" altLang="en-US" sz="4000" dirty="0"/>
              <a:t>Pregnancy in Myositis</a:t>
            </a:r>
          </a:p>
          <a:p>
            <a:r>
              <a:rPr lang="en-US" altLang="en-US" sz="4000" dirty="0"/>
              <a:t>Melinda Nagy-</a:t>
            </a:r>
            <a:r>
              <a:rPr lang="en-US" altLang="en-US" sz="4000" dirty="0" err="1"/>
              <a:t>Vincze</a:t>
            </a:r>
            <a:r>
              <a:rPr lang="en-US" altLang="en-US" sz="4000" dirty="0"/>
              <a:t> and </a:t>
            </a:r>
            <a:r>
              <a:rPr lang="en-US" altLang="en-US" sz="4000" dirty="0" err="1"/>
              <a:t>Katalin</a:t>
            </a:r>
            <a:r>
              <a:rPr lang="en-US" altLang="en-US" sz="4000" dirty="0"/>
              <a:t> </a:t>
            </a:r>
            <a:r>
              <a:rPr lang="en-US" altLang="en-US" sz="4000" dirty="0" err="1"/>
              <a:t>Dankó</a:t>
            </a:r>
            <a:endParaRPr lang="en-US" altLang="en-US" sz="4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7"/>
    </mc:Choice>
    <mc:Fallback xmlns="">
      <p:transition spd="slow" advTm="3678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z="4000" dirty="0" smtClean="0"/>
              <a:t>Témavezetésemmel készült és megvédett Ph.D dolgozatok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hu-HU" altLang="en-US" sz="4000" b="1" dirty="0" smtClean="0">
                <a:solidFill>
                  <a:srgbClr val="FFFF66"/>
                </a:solidFill>
              </a:rPr>
              <a:t>Dr. Ponyi Andrea</a:t>
            </a:r>
            <a:r>
              <a:rPr lang="en-US" altLang="en-US" sz="4000" b="1" dirty="0" smtClean="0"/>
              <a:t> </a:t>
            </a:r>
            <a:r>
              <a:rPr lang="hu-HU" altLang="en-US" sz="4000" dirty="0" smtClean="0">
                <a:effectLst/>
              </a:rPr>
              <a:t>(</a:t>
            </a:r>
            <a:r>
              <a:rPr lang="hu-HU" altLang="en-US" sz="4000" dirty="0" smtClean="0"/>
              <a:t>2005):</a:t>
            </a:r>
            <a:r>
              <a:rPr lang="en-US" altLang="en-US" sz="4000" dirty="0" smtClean="0"/>
              <a:t> 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hu-HU" altLang="en-US" sz="2000" b="1" dirty="0" smtClean="0"/>
              <a:t>Idiopathias inflammatorikus myositisek alcsoportjainak, kórlefolyásának és kimenetelének tanulmányozása experimentalis és klinikai vizsgálatok alapján</a:t>
            </a:r>
            <a:r>
              <a:rPr lang="en-US" altLang="en-US" b="1" dirty="0" smtClean="0"/>
              <a:t> </a:t>
            </a:r>
            <a:endParaRPr lang="hu-HU" altLang="en-US" b="1" dirty="0" smtClean="0"/>
          </a:p>
          <a:p>
            <a:pPr marL="990600" lvl="1" indent="-533400" eaLnBrk="1" hangingPunct="1">
              <a:lnSpc>
                <a:spcPct val="90000"/>
              </a:lnSpc>
            </a:pPr>
            <a:endParaRPr lang="hu-HU" altLang="en-US" sz="2400" dirty="0" smtClean="0"/>
          </a:p>
          <a:p>
            <a:pPr marL="609600" indent="-609600" eaLnBrk="1" hangingPunct="1">
              <a:lnSpc>
                <a:spcPct val="90000"/>
              </a:lnSpc>
            </a:pPr>
            <a:r>
              <a:rPr lang="hu-HU" altLang="en-US" sz="4000" b="1" dirty="0" smtClean="0">
                <a:solidFill>
                  <a:srgbClr val="FFFF66"/>
                </a:solidFill>
              </a:rPr>
              <a:t>Dr. András Csilla</a:t>
            </a:r>
            <a:r>
              <a:rPr lang="hu-HU" altLang="en-US" sz="4000" b="1" dirty="0" smtClean="0"/>
              <a:t> </a:t>
            </a:r>
            <a:r>
              <a:rPr lang="hu-HU" altLang="en-US" sz="4000" dirty="0" smtClean="0"/>
              <a:t>(2007): </a:t>
            </a:r>
            <a:endParaRPr lang="en-US" altLang="en-US" sz="4000" dirty="0" smtClean="0"/>
          </a:p>
          <a:p>
            <a:pPr marL="990600" lvl="1" indent="-533400" eaLnBrk="1" hangingPunct="1">
              <a:lnSpc>
                <a:spcPct val="90000"/>
              </a:lnSpc>
            </a:pPr>
            <a:r>
              <a:rPr lang="hu-HU" altLang="en-US" sz="2000" b="1" dirty="0" smtClean="0"/>
              <a:t>Daganattal társuló myositisek sajátosságainak tanulmányozása. Mozgásszervi paraneoplasiak klinikai osztályozása és jellemzése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hu-HU" altLang="en-US" sz="2000" b="1" dirty="0" smtClean="0">
                <a:effectLst/>
              </a:rPr>
              <a:t>Habilitációs tézisek (2020):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hu-HU" altLang="en-US" sz="2000" dirty="0" smtClean="0">
                <a:effectLst/>
              </a:rPr>
              <a:t>Tumorral asszociált myositisek. Prognosztikai faktorok vizsgálata és dendritikus sejt-alapú immunterápia korai stádiumú colorectalis tumorokban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54"/>
    </mc:Choice>
    <mc:Fallback xmlns="">
      <p:transition spd="slow" advTm="106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z="4000" smtClean="0"/>
              <a:t>Témavezetésemmel készült Ph.D dolgozatok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en-US" b="1" dirty="0" smtClean="0">
                <a:solidFill>
                  <a:srgbClr val="FFFF00"/>
                </a:solidFill>
              </a:rPr>
              <a:t>Dr. Váncsa Andrea (2010)</a:t>
            </a:r>
          </a:p>
          <a:p>
            <a:pPr lvl="1" eaLnBrk="1" hangingPunct="1"/>
            <a:r>
              <a:rPr lang="hu-HU" altLang="en-US" sz="2000" b="1" dirty="0" smtClean="0"/>
              <a:t>Az idiopáthiás inflammatorikus myopathiák tanulmányozása a klinikoszerológiai klasszifikáció függvényében</a:t>
            </a:r>
            <a:endParaRPr lang="hu-HU" altLang="en-US" sz="2000" dirty="0" smtClean="0"/>
          </a:p>
          <a:p>
            <a:pPr eaLnBrk="1" hangingPunct="1"/>
            <a:r>
              <a:rPr lang="hu-HU" altLang="en-US" b="1" dirty="0" smtClean="0">
                <a:solidFill>
                  <a:srgbClr val="FFFF00"/>
                </a:solidFill>
              </a:rPr>
              <a:t>Dr. Constantin Tamás (2010)</a:t>
            </a:r>
          </a:p>
          <a:p>
            <a:pPr lvl="1" eaLnBrk="1" hangingPunct="1"/>
            <a:r>
              <a:rPr lang="hu-HU" altLang="en-US" sz="2000" dirty="0" smtClean="0">
                <a:effectLst/>
              </a:rPr>
              <a:t>A juvenilis dermatomyositis prognosztikai tényezőinek vizsgálata</a:t>
            </a:r>
            <a:endParaRPr lang="hu-HU" altLang="en-US" sz="2000" b="1" dirty="0" smtClean="0">
              <a:solidFill>
                <a:srgbClr val="FFFF00"/>
              </a:solidFill>
            </a:endParaRPr>
          </a:p>
          <a:p>
            <a:pPr eaLnBrk="1" hangingPunct="1"/>
            <a:r>
              <a:rPr lang="hu-HU" altLang="en-US" b="1" dirty="0" smtClean="0">
                <a:solidFill>
                  <a:srgbClr val="FFFF00"/>
                </a:solidFill>
              </a:rPr>
              <a:t>Dr. Bodoki Levente (2016)</a:t>
            </a:r>
          </a:p>
          <a:p>
            <a:pPr lvl="1" eaLnBrk="1" hangingPunct="1"/>
            <a:r>
              <a:rPr lang="hu-HU" altLang="en-US" sz="2000" dirty="0" smtClean="0">
                <a:effectLst/>
              </a:rPr>
              <a:t>Dermatomyositis-specifikus antitest, betegség aktivitás és D-vitamin-receptor génpolimorfizmus vizsgálatok idiopathiás inflammatorikus myopathiákban.</a:t>
            </a:r>
            <a:endParaRPr lang="hu-HU" altLang="en-US" sz="2000" b="1" dirty="0" smtClean="0">
              <a:solidFill>
                <a:srgbClr val="FFFF00"/>
              </a:solidFill>
            </a:endParaRPr>
          </a:p>
          <a:p>
            <a:pPr eaLnBrk="1" hangingPunct="1"/>
            <a:r>
              <a:rPr lang="hu-HU" altLang="en-US" b="1" dirty="0" smtClean="0">
                <a:solidFill>
                  <a:srgbClr val="FFFF00"/>
                </a:solidFill>
              </a:rPr>
              <a:t>Dr. Nagy-Vincze Melinda (2019)</a:t>
            </a:r>
          </a:p>
          <a:p>
            <a:pPr lvl="1" eaLnBrk="1" hangingPunct="1"/>
            <a:r>
              <a:rPr lang="hu-HU" altLang="en-US" sz="2000" dirty="0" smtClean="0">
                <a:effectLst/>
              </a:rPr>
              <a:t>Klinikai vizsgálatok idiopáthiás inflammatorikus myopáthiákban</a:t>
            </a:r>
            <a:endParaRPr lang="hu-HU" altLang="en-US" sz="2000" b="1" dirty="0" smtClean="0">
              <a:solidFill>
                <a:srgbClr val="FFFF00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9"/>
    </mc:Choice>
    <mc:Fallback xmlns="">
      <p:transition spd="slow" advTm="74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dirty="0" smtClean="0"/>
              <a:t>Folyamatban levő Ph.D-k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448547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hu-HU" altLang="en-US" b="1" dirty="0" smtClean="0"/>
              <a:t>Dr. Dankó Katalin</a:t>
            </a:r>
            <a:r>
              <a:rPr lang="hu-HU" altLang="en-US" dirty="0" smtClean="0"/>
              <a:t> témavezetésével:</a:t>
            </a:r>
          </a:p>
          <a:p>
            <a:pPr eaLnBrk="1" hangingPunct="1"/>
            <a:r>
              <a:rPr lang="hu-HU" altLang="en-US" dirty="0" smtClean="0"/>
              <a:t>Dr. Péter Andrea</a:t>
            </a:r>
          </a:p>
          <a:p>
            <a:pPr eaLnBrk="1" hangingPunct="1"/>
            <a:r>
              <a:rPr lang="hu-HU" altLang="en-US" dirty="0" smtClean="0"/>
              <a:t>Dr. Szabó Anna Nóra</a:t>
            </a:r>
          </a:p>
          <a:p>
            <a:pPr eaLnBrk="1" hangingPunct="1"/>
            <a:r>
              <a:rPr lang="hu-HU" altLang="en-US" dirty="0" smtClean="0"/>
              <a:t>Dr. Mogyoróssy Sándor</a:t>
            </a:r>
          </a:p>
          <a:p>
            <a:pPr eaLnBrk="1" hangingPunct="1"/>
            <a:r>
              <a:rPr lang="hu-HU" altLang="en-US" dirty="0" smtClean="0"/>
              <a:t>Dr. Béldi Tibor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hu-HU" altLang="en-US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hu-HU" altLang="en-US" b="1" dirty="0" smtClean="0"/>
              <a:t>Dr. Griger Zoltán </a:t>
            </a:r>
            <a:r>
              <a:rPr lang="hu-HU" altLang="en-US" dirty="0" smtClean="0"/>
              <a:t>témavezetésével:</a:t>
            </a:r>
          </a:p>
          <a:p>
            <a:pPr eaLnBrk="1" hangingPunct="1"/>
            <a:r>
              <a:rPr lang="hu-HU" altLang="en-US" dirty="0" smtClean="0"/>
              <a:t>Dr. Szabó Katalin</a:t>
            </a:r>
          </a:p>
          <a:p>
            <a:pPr eaLnBrk="1" hangingPunct="1"/>
            <a:r>
              <a:rPr lang="hu-HU" altLang="en-US" dirty="0" smtClean="0"/>
              <a:t>Dr. Vincze Anett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91"/>
    </mc:Choice>
    <mc:Fallback xmlns="">
      <p:transition spd="slow" advTm="1499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z="4000" dirty="0" smtClean="0"/>
              <a:t>Nemzetközi klinikai vizsgálatok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0688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hu-HU" altLang="en-US" sz="1800" b="1" smtClean="0">
                <a:solidFill>
                  <a:srgbClr val="FFFF66"/>
                </a:solidFill>
              </a:rPr>
              <a:t>Prometheus study</a:t>
            </a:r>
            <a:r>
              <a:rPr lang="en-US" altLang="en-US" sz="1800" b="1" smtClean="0">
                <a:solidFill>
                  <a:srgbClr val="FFFF66"/>
                </a:solidFill>
              </a:rPr>
              <a:t> </a:t>
            </a:r>
            <a:r>
              <a:rPr lang="hu-HU" altLang="en-US" sz="1800" smtClean="0">
                <a:solidFill>
                  <a:srgbClr val="FFFF66"/>
                </a:solidFill>
                <a:effectLst/>
              </a:rPr>
              <a:t>(</a:t>
            </a:r>
            <a:r>
              <a:rPr lang="hu-HU" altLang="en-US" sz="1800" smtClean="0">
                <a:solidFill>
                  <a:srgbClr val="FFFF66"/>
                </a:solidFill>
              </a:rPr>
              <a:t>EULAR)</a:t>
            </a:r>
            <a:r>
              <a:rPr lang="hu-HU" altLang="en-US" sz="1800" smtClean="0"/>
              <a:t> </a:t>
            </a:r>
            <a:r>
              <a:rPr lang="en-GB" altLang="en-US" sz="1800" smtClean="0">
                <a:effectLst/>
              </a:rPr>
              <a:t>prospective, randomised, assessor-blind study of safety and efficacy of combined treatment of methotrexate + glucocorticoids versus glucocorticoids alone in patients with polymyositis and dermatomyositis</a:t>
            </a:r>
            <a:endParaRPr lang="hu-HU" altLang="en-US" sz="1800" smtClean="0">
              <a:effectLst/>
            </a:endParaRPr>
          </a:p>
          <a:p>
            <a:pPr eaLnBrk="1" hangingPunct="1">
              <a:lnSpc>
                <a:spcPct val="90000"/>
              </a:lnSpc>
            </a:pPr>
            <a:r>
              <a:rPr lang="hu-HU" altLang="en-US" sz="1800" b="1" smtClean="0">
                <a:solidFill>
                  <a:srgbClr val="FFFF66"/>
                </a:solidFill>
              </a:rPr>
              <a:t>BAF312</a:t>
            </a:r>
            <a:r>
              <a:rPr lang="en-US" altLang="en-US" sz="1800" b="1" smtClean="0">
                <a:solidFill>
                  <a:srgbClr val="FFFF66"/>
                </a:solidFill>
              </a:rPr>
              <a:t> </a:t>
            </a:r>
            <a:r>
              <a:rPr lang="hu-HU" altLang="en-US" sz="1800" smtClean="0">
                <a:solidFill>
                  <a:srgbClr val="FFFF66"/>
                </a:solidFill>
              </a:rPr>
              <a:t>(sphingosine 1 phosphat receptor modulator)</a:t>
            </a:r>
            <a:r>
              <a:rPr lang="hu-HU" altLang="en-US" sz="1800" smtClean="0"/>
              <a:t> multicentrikus, kettős vak, placebo controlált study (Novartis)</a:t>
            </a:r>
          </a:p>
          <a:p>
            <a:pPr eaLnBrk="1" hangingPunct="1">
              <a:lnSpc>
                <a:spcPct val="90000"/>
              </a:lnSpc>
            </a:pPr>
            <a:r>
              <a:rPr lang="hu-HU" altLang="en-US" sz="1800" b="1" smtClean="0">
                <a:solidFill>
                  <a:srgbClr val="FFFF66"/>
                </a:solidFill>
                <a:effectLst/>
              </a:rPr>
              <a:t>IVIG study </a:t>
            </a:r>
            <a:r>
              <a:rPr lang="hu-HU" altLang="en-US" sz="1800" b="1" smtClean="0">
                <a:effectLst/>
              </a:rPr>
              <a:t>(Orfagen</a:t>
            </a:r>
            <a:r>
              <a:rPr lang="hu-HU" altLang="en-US" sz="1800" b="1" smtClean="0"/>
              <a:t>)</a:t>
            </a:r>
            <a:r>
              <a:rPr lang="en-US" altLang="en-US" sz="1800" b="1" smtClean="0"/>
              <a:t>.</a:t>
            </a:r>
            <a:r>
              <a:rPr lang="en-US" altLang="en-US" sz="1800" b="1" smtClean="0">
                <a:solidFill>
                  <a:srgbClr val="FFFF66"/>
                </a:solidFill>
              </a:rPr>
              <a:t> </a:t>
            </a:r>
            <a:endParaRPr lang="hu-HU" altLang="en-US" sz="1800" b="1" smtClean="0">
              <a:solidFill>
                <a:srgbClr val="FFFF66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hu-HU" altLang="en-US" sz="1800" b="1" smtClean="0">
                <a:solidFill>
                  <a:srgbClr val="FFFF66"/>
                </a:solidFill>
              </a:rPr>
              <a:t>Servier  </a:t>
            </a:r>
            <a:r>
              <a:rPr lang="en-GB" altLang="en-US" sz="1800" smtClean="0">
                <a:effectLst/>
              </a:rPr>
              <a:t>A randomised, double-blind, placebo-controlled proof-of-concept study of the efficacy of gevokizumab  60 mg subcutaneously every 4 weeks over 24 weeks in the treatment of patients with polymyositis or dermatomyositis disease</a:t>
            </a:r>
            <a:endParaRPr lang="hu-HU" altLang="en-US" sz="1800" smtClean="0">
              <a:effectLst/>
            </a:endParaRPr>
          </a:p>
          <a:p>
            <a:pPr eaLnBrk="1" hangingPunct="1">
              <a:lnSpc>
                <a:spcPct val="90000"/>
              </a:lnSpc>
            </a:pPr>
            <a:r>
              <a:rPr lang="hu-HU" altLang="en-US" sz="1800" b="1" smtClean="0">
                <a:solidFill>
                  <a:srgbClr val="FFFF00"/>
                </a:solidFill>
                <a:effectLst/>
              </a:rPr>
              <a:t>Idera </a:t>
            </a:r>
            <a:r>
              <a:rPr lang="hu-HU" altLang="en-US" sz="1800" smtClean="0">
                <a:effectLst/>
              </a:rPr>
              <a:t>A Phase 2, Randomized, Double-Blind, Placebo-Controlled Trial of IMO-8400 in Patients with Dermatomyositis</a:t>
            </a:r>
          </a:p>
          <a:p>
            <a:pPr eaLnBrk="1" hangingPunct="1">
              <a:lnSpc>
                <a:spcPct val="90000"/>
              </a:lnSpc>
            </a:pPr>
            <a:r>
              <a:rPr lang="hu-HU" altLang="en-US" sz="1800" b="1" smtClean="0">
                <a:solidFill>
                  <a:srgbClr val="FFFF00"/>
                </a:solidFill>
                <a:effectLst/>
              </a:rPr>
              <a:t>Octapharma</a:t>
            </a:r>
            <a:r>
              <a:rPr lang="hu-HU" altLang="en-US" sz="1800" smtClean="0">
                <a:effectLst/>
              </a:rPr>
              <a:t> Prospective, Double-blind, Randomized, Placebo-Controlled Phase III Study Evaluating Efficacy and Safety of Octagam 10% in Patients With Dermatomyositis (</a:t>
            </a:r>
            <a:r>
              <a:rPr lang="ja-JP" altLang="hu-HU" sz="1800" smtClean="0">
                <a:effectLst/>
              </a:rPr>
              <a:t>“</a:t>
            </a:r>
            <a:r>
              <a:rPr lang="hu-HU" altLang="ja-JP" sz="1800" smtClean="0">
                <a:effectLst/>
              </a:rPr>
              <a:t>ProDERM study</a:t>
            </a:r>
            <a:r>
              <a:rPr lang="ja-JP" altLang="hu-HU" sz="1800" smtClean="0">
                <a:effectLst/>
              </a:rPr>
              <a:t>”</a:t>
            </a:r>
            <a:r>
              <a:rPr lang="hu-HU" altLang="ja-JP" sz="1800" smtClean="0">
                <a:effectLst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hu-HU" altLang="en-US" sz="1800" b="1" smtClean="0">
                <a:solidFill>
                  <a:srgbClr val="FFFF00"/>
                </a:solidFill>
                <a:effectLst/>
              </a:rPr>
              <a:t>Corbus</a:t>
            </a:r>
            <a:r>
              <a:rPr lang="hu-HU" altLang="en-US" sz="1800" smtClean="0">
                <a:effectLst/>
              </a:rPr>
              <a:t> A Multicenter, Randomized, Double-Blind, Placebo-Controlled Phase 3 Trial to Evaluate Efficacy and Safety of Lenabasum in Dermatomyositis</a:t>
            </a:r>
          </a:p>
          <a:p>
            <a:pPr eaLnBrk="1" hangingPunct="1">
              <a:lnSpc>
                <a:spcPct val="90000"/>
              </a:lnSpc>
            </a:pPr>
            <a:endParaRPr lang="hu-HU" altLang="en-US" sz="1600" b="1" smtClean="0">
              <a:solidFill>
                <a:srgbClr val="FFFF66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9"/>
    </mc:Choice>
    <mc:Fallback xmlns="">
      <p:transition spd="slow" advTm="956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975" cy="1143000"/>
          </a:xfrm>
        </p:spPr>
        <p:txBody>
          <a:bodyPr/>
          <a:lstStyle/>
          <a:p>
            <a:pPr eaLnBrk="1" hangingPunct="1"/>
            <a:r>
              <a:rPr lang="hu-HU" altLang="en-US" smtClean="0"/>
              <a:t>Köszönöm munkatársaim támogatását!</a:t>
            </a:r>
          </a:p>
        </p:txBody>
      </p:sp>
      <p:pic>
        <p:nvPicPr>
          <p:cNvPr id="37890" name="Tartalom helye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4163" y="1600200"/>
            <a:ext cx="6035675" cy="4525963"/>
          </a:xfr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03"/>
    </mc:Choice>
    <mc:Fallback xmlns="">
      <p:transition spd="slow" advTm="2530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mtClean="0"/>
              <a:t>és az élményeket!</a:t>
            </a:r>
          </a:p>
        </p:txBody>
      </p:sp>
      <p:pic>
        <p:nvPicPr>
          <p:cNvPr id="38914" name="Tartalom helye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52" y="1451957"/>
            <a:ext cx="8352928" cy="4925315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86"/>
    </mc:Choice>
    <mc:Fallback xmlns="">
      <p:transition spd="slow" advTm="1558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mtClean="0"/>
              <a:t>Köszönöm a megtisztelő elismerést!</a:t>
            </a:r>
          </a:p>
        </p:txBody>
      </p:sp>
      <p:pic>
        <p:nvPicPr>
          <p:cNvPr id="39938" name="Tartalom helye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7925" y="1782763"/>
            <a:ext cx="6788150" cy="4525962"/>
          </a:xfr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4"/>
    </mc:Choice>
    <mc:Fallback xmlns="">
      <p:transition spd="slow" advTm="600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 smtClean="0"/>
              <a:t>Munkámról röviden…</a:t>
            </a:r>
          </a:p>
        </p:txBody>
      </p:sp>
      <p:sp>
        <p:nvSpPr>
          <p:cNvPr id="6" name="Tartalom helye 2"/>
          <p:cNvSpPr>
            <a:spLocks noGrp="1"/>
          </p:cNvSpPr>
          <p:nvPr>
            <p:ph sz="half" idx="1"/>
          </p:nvPr>
        </p:nvSpPr>
        <p:spPr>
          <a:xfrm>
            <a:off x="450850" y="1391259"/>
            <a:ext cx="4038600" cy="513408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Clr>
                <a:srgbClr val="94B6D2"/>
              </a:buClr>
              <a:buFont typeface="Wingdings" panose="05000000000000000000" pitchFamily="2" charset="2"/>
              <a:buNone/>
            </a:pPr>
            <a:r>
              <a:rPr lang="hu-HU" altLang="en-US" sz="2600" b="1" dirty="0" smtClean="0"/>
              <a:t>Myositisek/Idiopathiás inflammatorikus myopathiák</a:t>
            </a:r>
          </a:p>
          <a:p>
            <a:pPr marL="0" indent="0">
              <a:lnSpc>
                <a:spcPct val="90000"/>
              </a:lnSpc>
              <a:buClr>
                <a:srgbClr val="94B6D2"/>
              </a:buClr>
              <a:buFont typeface="Wingdings" panose="05000000000000000000" pitchFamily="2" charset="2"/>
              <a:buNone/>
            </a:pPr>
            <a:endParaRPr lang="hu-HU" altLang="en-US" sz="2600" b="1" dirty="0" smtClean="0"/>
          </a:p>
          <a:p>
            <a:pPr marL="0" indent="0">
              <a:lnSpc>
                <a:spcPct val="90000"/>
              </a:lnSpc>
              <a:buClr>
                <a:srgbClr val="94B6D2"/>
              </a:buClr>
            </a:pPr>
            <a:r>
              <a:rPr lang="hu-HU" altLang="en-US" sz="2600" b="1" dirty="0" smtClean="0"/>
              <a:t>Heterogén, több szervrendszert érintő betegségcsoport</a:t>
            </a:r>
          </a:p>
          <a:p>
            <a:pPr marL="0" indent="0">
              <a:lnSpc>
                <a:spcPct val="90000"/>
              </a:lnSpc>
              <a:buClr>
                <a:srgbClr val="94B6D2"/>
              </a:buClr>
            </a:pPr>
            <a:r>
              <a:rPr lang="hu-HU" altLang="en-US" sz="2600" b="1" dirty="0" smtClean="0"/>
              <a:t>karakterisztikus tünet:</a:t>
            </a:r>
            <a:r>
              <a:rPr lang="hu-HU" altLang="en-US" sz="2600" dirty="0" smtClean="0"/>
              <a:t> IZOMGYENGESÉG és/vagy JELLEGZETES BŐRTÜNETEK</a:t>
            </a:r>
          </a:p>
          <a:p>
            <a:pPr marL="0" indent="0">
              <a:lnSpc>
                <a:spcPct val="90000"/>
              </a:lnSpc>
              <a:buClr>
                <a:srgbClr val="94B6D2"/>
              </a:buClr>
            </a:pPr>
            <a:r>
              <a:rPr lang="hu-HU" altLang="en-US" sz="2600" dirty="0" smtClean="0"/>
              <a:t>Incidencia 4,4-13/millió </a:t>
            </a:r>
          </a:p>
          <a:p>
            <a:pPr marL="0" indent="0">
              <a:lnSpc>
                <a:spcPct val="90000"/>
              </a:lnSpc>
              <a:buClr>
                <a:srgbClr val="94B6D2"/>
              </a:buClr>
            </a:pPr>
            <a:r>
              <a:rPr lang="hu-HU" altLang="en-US" sz="2600" dirty="0" smtClean="0"/>
              <a:t>prevalencia 5-10/millió</a:t>
            </a:r>
          </a:p>
          <a:p>
            <a:pPr marL="0" indent="0">
              <a:lnSpc>
                <a:spcPct val="90000"/>
              </a:lnSpc>
              <a:buClr>
                <a:srgbClr val="94B6D2"/>
              </a:buClr>
            </a:pPr>
            <a:r>
              <a:rPr lang="hu-HU" altLang="en-US" sz="2600" b="1" dirty="0" smtClean="0"/>
              <a:t>férfi: nő arány: </a:t>
            </a:r>
            <a:r>
              <a:rPr lang="hu-HU" altLang="en-US" sz="2600" dirty="0" smtClean="0"/>
              <a:t>1:2</a:t>
            </a:r>
          </a:p>
          <a:p>
            <a:pPr marL="0" indent="0">
              <a:lnSpc>
                <a:spcPct val="90000"/>
              </a:lnSpc>
              <a:buClr>
                <a:srgbClr val="94B6D2"/>
              </a:buClr>
            </a:pPr>
            <a:r>
              <a:rPr lang="hu-HU" altLang="en-US" sz="2600" b="1" dirty="0" smtClean="0"/>
              <a:t>kor:</a:t>
            </a:r>
            <a:r>
              <a:rPr lang="hu-HU" altLang="en-US" sz="2600" dirty="0" smtClean="0"/>
              <a:t> 5-10 és 45-50 év</a:t>
            </a:r>
          </a:p>
          <a:p>
            <a:pPr marL="0" indent="0"/>
            <a:endParaRPr lang="hu-HU" altLang="en-US" dirty="0" smtClean="0"/>
          </a:p>
        </p:txBody>
      </p:sp>
      <p:pic>
        <p:nvPicPr>
          <p:cNvPr id="1638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4572000"/>
            <a:ext cx="192405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Kép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88" y="4572000"/>
            <a:ext cx="2073275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Kép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75" y="1835150"/>
            <a:ext cx="2035175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Kép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3071813"/>
            <a:ext cx="192405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Kép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88" y="3052763"/>
            <a:ext cx="207327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93"/>
    </mc:Choice>
    <mc:Fallback xmlns="">
      <p:transition spd="slow" advTm="8659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mtClean="0"/>
              <a:t>A kezdetek…..</a:t>
            </a:r>
          </a:p>
        </p:txBody>
      </p:sp>
      <p:pic>
        <p:nvPicPr>
          <p:cNvPr id="17410" name="Tartalom helye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3213" y="1417638"/>
            <a:ext cx="2717800" cy="4099594"/>
          </a:xfrm>
        </p:spPr>
      </p:pic>
      <p:sp>
        <p:nvSpPr>
          <p:cNvPr id="17411" name="Szövegdoboz 8"/>
          <p:cNvSpPr txBox="1">
            <a:spLocks noChangeArrowheads="1"/>
          </p:cNvSpPr>
          <p:nvPr/>
        </p:nvSpPr>
        <p:spPr bwMode="auto">
          <a:xfrm>
            <a:off x="755650" y="5673725"/>
            <a:ext cx="7931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ea typeface="MS PGothic" panose="020B0600070205080204" pitchFamily="34" charset="-128"/>
              </a:defRPr>
            </a:lvl9pPr>
          </a:lstStyle>
          <a:p>
            <a:r>
              <a:rPr lang="hu-HU" altLang="en-US" sz="1800"/>
              <a:t>A III. számú Belgyógyászati Klinika és az Immunológia Tanszék alapítója</a:t>
            </a:r>
          </a:p>
          <a:p>
            <a:pPr algn="ctr"/>
            <a:r>
              <a:rPr lang="hu-HU" altLang="en-US" sz="1800"/>
              <a:t>Prof. Dr. Szegedi Gyula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0"/>
    </mc:Choice>
    <mc:Fallback xmlns="">
      <p:transition spd="slow" advTm="1628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mtClean="0"/>
              <a:t>Myositis szakrendelés</a:t>
            </a:r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>
          <a:xfrm>
            <a:off x="1331913" y="2636838"/>
            <a:ext cx="7354887" cy="3489325"/>
          </a:xfrm>
        </p:spPr>
        <p:txBody>
          <a:bodyPr/>
          <a:lstStyle/>
          <a:p>
            <a:pPr eaLnBrk="1" hangingPunct="1"/>
            <a:r>
              <a:rPr lang="hu-HU" altLang="en-US" smtClean="0"/>
              <a:t>1988 – Dr. Dankó Katalin</a:t>
            </a:r>
          </a:p>
          <a:p>
            <a:pPr eaLnBrk="1" hangingPunct="1"/>
            <a:r>
              <a:rPr lang="hu-HU" altLang="en-US" smtClean="0"/>
              <a:t>2010 – Dr. Griger Zoltán</a:t>
            </a:r>
          </a:p>
          <a:p>
            <a:pPr eaLnBrk="1" hangingPunct="1"/>
            <a:r>
              <a:rPr lang="hu-HU" altLang="en-US" smtClean="0"/>
              <a:t>2020 – Dr Nagy-Vincze Melinda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65"/>
    </mc:Choice>
    <mc:Fallback xmlns="">
      <p:transition spd="slow" advTm="1716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mtClean="0"/>
              <a:t>Gondozott betegeink</a:t>
            </a:r>
          </a:p>
        </p:txBody>
      </p:sp>
      <p:graphicFrame>
        <p:nvGraphicFramePr>
          <p:cNvPr id="6" name="Tartalom helye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92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22"/>
    </mc:Choice>
    <mc:Fallback xmlns="">
      <p:transition spd="slow" advTm="6382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pPr eaLnBrk="1" hangingPunct="1"/>
            <a:r>
              <a:rPr lang="hu-HU" altLang="en-US" sz="3200" smtClean="0"/>
              <a:t>Nemzetközi együttmüködések</a:t>
            </a:r>
          </a:p>
        </p:txBody>
      </p:sp>
      <p:sp>
        <p:nvSpPr>
          <p:cNvPr id="3075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0" y="1196975"/>
            <a:ext cx="9144000" cy="56610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hu-HU" alt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hu-HU" altLang="en-US" sz="2800" b="1" dirty="0" smtClean="0">
                <a:solidFill>
                  <a:srgbClr val="FFFF66"/>
                </a:solidFill>
              </a:rPr>
              <a:t>International Myositis Assessment and Clinical  Studies Group (IMACS)</a:t>
            </a:r>
            <a:endParaRPr lang="hu-HU" altLang="en-US" sz="2800" b="1" dirty="0" smtClean="0">
              <a:solidFill>
                <a:srgbClr val="FFFF66"/>
              </a:solidFill>
              <a:hlinkClick r:id="rId4"/>
            </a:endParaRPr>
          </a:p>
          <a:p>
            <a:pPr lvl="1" eaLnBrk="1" hangingPunct="1">
              <a:lnSpc>
                <a:spcPct val="80000"/>
              </a:lnSpc>
            </a:pPr>
            <a:r>
              <a:rPr lang="hu-HU" altLang="en-US" sz="2400" dirty="0" smtClean="0">
                <a:hlinkClick r:id="rId4"/>
              </a:rPr>
              <a:t>https://dir-apps.niehs.nih.gov/imacs/</a:t>
            </a:r>
            <a:endParaRPr lang="hu-HU" alt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hu-HU" altLang="en-US" sz="2400" dirty="0" smtClean="0"/>
              <a:t>Az IMACS a myositises betegekben a betegség aktivitását és az általa okozott károsodást értékelő eljárásokat fejlesztett ki és értékel. Célja ezen eljárások egységes alkalmazásának elterjesztése világszerte. További cél a klinikai gyógyszervizsgálatok egységes végpontok alapján való megtervezése, valamint a myositisek természetes kórlefolyásának értékelése.</a:t>
            </a:r>
          </a:p>
          <a:p>
            <a:pPr lvl="1" eaLnBrk="1" hangingPunct="1">
              <a:lnSpc>
                <a:spcPct val="80000"/>
              </a:lnSpc>
            </a:pPr>
            <a:r>
              <a:rPr lang="hu-HU" altLang="en-US" sz="2400" b="1" dirty="0" smtClean="0">
                <a:solidFill>
                  <a:srgbClr val="FFFF00"/>
                </a:solidFill>
              </a:rPr>
              <a:t>Alapítás éve: 1999. június Glasgow EULAR</a:t>
            </a:r>
            <a:endParaRPr lang="en-US" altLang="en-US" sz="2400" b="1" dirty="0" smtClean="0">
              <a:solidFill>
                <a:srgbClr val="FFFF0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hu-HU" altLang="en-US" sz="2400" b="1" dirty="0" smtClean="0"/>
          </a:p>
          <a:p>
            <a:pPr eaLnBrk="1" hangingPunct="1">
              <a:lnSpc>
                <a:spcPct val="80000"/>
              </a:lnSpc>
            </a:pPr>
            <a:r>
              <a:rPr lang="hu-HU" altLang="en-US" sz="2800" b="1" dirty="0" smtClean="0">
                <a:solidFill>
                  <a:srgbClr val="FFFF66"/>
                </a:solidFill>
              </a:rPr>
              <a:t>IMACS receives 2019 GlobalGenes RARE Champion of Hope Research Collaboration award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hu-HU" altLang="en-US" sz="1800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91"/>
    </mc:Choice>
    <mc:Fallback xmlns="">
      <p:transition spd="slow" advTm="6729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sz="3200" dirty="0" smtClean="0"/>
              <a:t>Nemzetközi együttmüködések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700213"/>
            <a:ext cx="8785225" cy="48244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hu-HU" altLang="en-US" sz="2800" dirty="0" smtClean="0"/>
              <a:t>Az </a:t>
            </a:r>
            <a:r>
              <a:rPr lang="hu-HU" altLang="en-US" sz="2800" b="1" dirty="0" smtClean="0">
                <a:solidFill>
                  <a:srgbClr val="FFFF66"/>
                </a:solidFill>
              </a:rPr>
              <a:t>International Myositis Assessment and Clinical Studies Group (IMACS)</a:t>
            </a:r>
            <a:r>
              <a:rPr lang="hu-HU" altLang="en-US" sz="2800" dirty="0" smtClean="0"/>
              <a:t> tagja vagyok a megalakulás óta (1999), irányító: Frederick Miller, Lisa Rider NIH Washington USA, David Isenberg London.</a:t>
            </a:r>
            <a:endParaRPr lang="en-US" altLang="en-US" sz="2800" dirty="0" smtClean="0"/>
          </a:p>
          <a:p>
            <a:pPr marL="0" indent="0" eaLnBrk="1" hangingPunct="1">
              <a:lnSpc>
                <a:spcPct val="80000"/>
              </a:lnSpc>
              <a:buNone/>
            </a:pPr>
            <a:endParaRPr lang="hu-HU" alt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hu-HU" altLang="en-US" sz="2800" dirty="0" smtClean="0"/>
              <a:t>2005-ben Robert G. Cooper</a:t>
            </a:r>
            <a:r>
              <a:rPr lang="en-US" altLang="en-US" sz="2800" dirty="0" smtClean="0"/>
              <a:t>,</a:t>
            </a:r>
            <a:r>
              <a:rPr lang="hu-HU" altLang="en-US" sz="2800" dirty="0" smtClean="0"/>
              <a:t> Manchester</a:t>
            </a:r>
            <a:r>
              <a:rPr lang="en-US" altLang="en-US" sz="2800" dirty="0" smtClean="0"/>
              <a:t> </a:t>
            </a:r>
            <a:r>
              <a:rPr lang="hu-HU" altLang="en-US" sz="2800" dirty="0" smtClean="0"/>
              <a:t>(Nagy-Britannia), az </a:t>
            </a:r>
            <a:r>
              <a:rPr lang="hu-HU" altLang="en-US" sz="2800" b="1" dirty="0" smtClean="0">
                <a:solidFill>
                  <a:srgbClr val="FFFF66"/>
                </a:solidFill>
              </a:rPr>
              <a:t>Europai Felnőtt  Myositis Immunogenetikai Collaboration (AOMIC)</a:t>
            </a:r>
            <a:r>
              <a:rPr lang="hu-HU" altLang="en-US" sz="2800" dirty="0" smtClean="0"/>
              <a:t> –ben való részvételre kért fel.</a:t>
            </a:r>
            <a:endParaRPr lang="en-US" altLang="en-US" sz="2800" dirty="0" smtClean="0"/>
          </a:p>
          <a:p>
            <a:pPr eaLnBrk="1" hangingPunct="1">
              <a:lnSpc>
                <a:spcPct val="80000"/>
              </a:lnSpc>
            </a:pPr>
            <a:endParaRPr lang="hu-HU" alt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hu-HU" altLang="en-US" sz="2800" dirty="0" smtClean="0"/>
              <a:t>2006-ban megakult a Myositis Genetics Consortium </a:t>
            </a:r>
            <a:r>
              <a:rPr lang="hu-HU" altLang="en-US" sz="2800" b="1" dirty="0" smtClean="0">
                <a:solidFill>
                  <a:srgbClr val="FFFF66"/>
                </a:solidFill>
              </a:rPr>
              <a:t>(MYOGEN)</a:t>
            </a:r>
            <a:r>
              <a:rPr lang="hu-HU" altLang="en-US" sz="2800" dirty="0" smtClean="0"/>
              <a:t> Frederick Miller </a:t>
            </a:r>
            <a:r>
              <a:rPr lang="hu-HU" altLang="en-US" sz="2800" b="1" dirty="0" smtClean="0">
                <a:solidFill>
                  <a:srgbClr val="FFFF66"/>
                </a:solidFill>
              </a:rPr>
              <a:t>(NIH)</a:t>
            </a:r>
            <a:r>
              <a:rPr lang="hu-HU" altLang="en-US" sz="2800" dirty="0" smtClean="0"/>
              <a:t>  Washington USA vezetésével, amelynek tagjává választottak.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67"/>
    </mc:Choice>
    <mc:Fallback xmlns="">
      <p:transition spd="slow" advTm="4156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dirty="0" smtClean="0"/>
              <a:t>Nemzetközi együttmüködés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76872"/>
            <a:ext cx="8229600" cy="3340968"/>
          </a:xfrm>
        </p:spPr>
        <p:txBody>
          <a:bodyPr/>
          <a:lstStyle/>
          <a:p>
            <a:pPr eaLnBrk="1" hangingPunct="1"/>
            <a:endParaRPr lang="hu-HU" altLang="en-US" dirty="0" smtClean="0"/>
          </a:p>
          <a:p>
            <a:pPr eaLnBrk="1" hangingPunct="1"/>
            <a:r>
              <a:rPr lang="hu-HU" altLang="en-US" sz="4400" dirty="0" smtClean="0"/>
              <a:t>Betegek autoantitest profiljainak vizsgálata  EU consorciumban)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hu-HU" altLang="en-US" sz="4400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7"/>
    </mc:Choice>
    <mc:Fallback xmlns="">
      <p:transition spd="slow" advTm="1046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SLIDEFORMAT" val="RXP"/>
  <p:tag name="VARPPTCOMPATIBLE4" val="RXP"/>
  <p:tag name="VARSAVEMESSAGETIMESTAMP" val="RXP2020.10.02."/>
</p:tagLst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u-HU" altLang="hu-H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u-HU" altLang="hu-H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anose="02020404030301010803" pitchFamily="18" charset="0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</TotalTime>
  <Words>999</Words>
  <Application>Microsoft Macintosh PowerPoint</Application>
  <PresentationFormat>On-screen Show (4:3)</PresentationFormat>
  <Paragraphs>137</Paragraphs>
  <Slides>28</Slides>
  <Notes>1</Notes>
  <HiddenSlides>0</HiddenSlides>
  <MMClips>28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Stream</vt:lpstr>
      <vt:lpstr>32 év a myositis megismeréséért</vt:lpstr>
      <vt:lpstr>PowerPoint Presentation</vt:lpstr>
      <vt:lpstr>Munkámról röviden…</vt:lpstr>
      <vt:lpstr>A kezdetek…..</vt:lpstr>
      <vt:lpstr>Myositis szakrendelés</vt:lpstr>
      <vt:lpstr>Gondozott betegeink</vt:lpstr>
      <vt:lpstr>Nemzetközi együttmüködések</vt:lpstr>
      <vt:lpstr>Nemzetközi együttmüködések</vt:lpstr>
      <vt:lpstr>Nemzetközi együttmüködés</vt:lpstr>
      <vt:lpstr>PowerPoint Presentation</vt:lpstr>
      <vt:lpstr>PowerPoint Presentation</vt:lpstr>
      <vt:lpstr>PowerPoint Presentation</vt:lpstr>
      <vt:lpstr>Nemzetközi együttmüködés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Jelenleg is futó nemzetközi és hazai projektek</vt:lpstr>
      <vt:lpstr>Előzmények</vt:lpstr>
      <vt:lpstr>Legutóbbi eredmény</vt:lpstr>
      <vt:lpstr>Témavezetésemmel készült és megvédett Ph.D dolgozatok</vt:lpstr>
      <vt:lpstr>Témavezetésemmel készült Ph.D dolgozatok</vt:lpstr>
      <vt:lpstr>Folyamatban levő Ph.D-k</vt:lpstr>
      <vt:lpstr>Nemzetközi klinikai vizsgálatok</vt:lpstr>
      <vt:lpstr>Köszönöm munkatársaim támogatását!</vt:lpstr>
      <vt:lpstr>és az élményeket!</vt:lpstr>
      <vt:lpstr>Köszönöm a megtisztelő elismerést!</vt:lpstr>
    </vt:vector>
  </TitlesOfParts>
  <Company>DEOEC III. sz. Belgy. Kl.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Nemzetközi együttmüködések</dc:title>
  <dc:creator>danko katalin</dc:creator>
  <cp:lastModifiedBy>danko katus</cp:lastModifiedBy>
  <cp:revision>47</cp:revision>
  <dcterms:created xsi:type="dcterms:W3CDTF">2009-02-27T11:07:55Z</dcterms:created>
  <dcterms:modified xsi:type="dcterms:W3CDTF">2020-10-02T12:05:28Z</dcterms:modified>
</cp:coreProperties>
</file>